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3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307" r:id="rId3"/>
    <p:sldId id="257" r:id="rId4"/>
    <p:sldId id="268" r:id="rId5"/>
    <p:sldId id="269" r:id="rId6"/>
    <p:sldId id="388" r:id="rId7"/>
    <p:sldId id="389" r:id="rId8"/>
    <p:sldId id="258" r:id="rId9"/>
    <p:sldId id="259" r:id="rId10"/>
    <p:sldId id="260" r:id="rId11"/>
    <p:sldId id="261" r:id="rId12"/>
    <p:sldId id="267" r:id="rId13"/>
    <p:sldId id="262" r:id="rId14"/>
    <p:sldId id="263" r:id="rId15"/>
    <p:sldId id="264" r:id="rId16"/>
    <p:sldId id="265" r:id="rId17"/>
    <p:sldId id="266" r:id="rId18"/>
    <p:sldId id="270" r:id="rId19"/>
    <p:sldId id="292" r:id="rId20"/>
    <p:sldId id="293" r:id="rId21"/>
    <p:sldId id="294" r:id="rId22"/>
    <p:sldId id="295" r:id="rId23"/>
    <p:sldId id="390" r:id="rId24"/>
    <p:sldId id="391" r:id="rId25"/>
    <p:sldId id="392" r:id="rId26"/>
    <p:sldId id="393" r:id="rId27"/>
    <p:sldId id="271" r:id="rId28"/>
    <p:sldId id="272" r:id="rId29"/>
    <p:sldId id="273" r:id="rId30"/>
    <p:sldId id="274" r:id="rId31"/>
    <p:sldId id="279" r:id="rId32"/>
    <p:sldId id="280" r:id="rId33"/>
    <p:sldId id="287" r:id="rId34"/>
    <p:sldId id="275" r:id="rId35"/>
    <p:sldId id="276" r:id="rId36"/>
    <p:sldId id="277" r:id="rId37"/>
    <p:sldId id="278" r:id="rId38"/>
    <p:sldId id="335" r:id="rId39"/>
    <p:sldId id="281" r:id="rId40"/>
    <p:sldId id="282" r:id="rId41"/>
    <p:sldId id="283" r:id="rId42"/>
    <p:sldId id="285" r:id="rId43"/>
    <p:sldId id="284" r:id="rId44"/>
    <p:sldId id="286" r:id="rId45"/>
    <p:sldId id="333" r:id="rId46"/>
    <p:sldId id="334" r:id="rId47"/>
    <p:sldId id="336" r:id="rId48"/>
    <p:sldId id="337" r:id="rId49"/>
    <p:sldId id="338" r:id="rId50"/>
    <p:sldId id="339" r:id="rId51"/>
    <p:sldId id="340" r:id="rId52"/>
    <p:sldId id="341" r:id="rId53"/>
    <p:sldId id="344" r:id="rId54"/>
    <p:sldId id="342" r:id="rId55"/>
    <p:sldId id="343" r:id="rId56"/>
    <p:sldId id="345" r:id="rId57"/>
    <p:sldId id="346" r:id="rId58"/>
    <p:sldId id="347" r:id="rId59"/>
    <p:sldId id="348" r:id="rId60"/>
    <p:sldId id="356" r:id="rId61"/>
    <p:sldId id="349" r:id="rId62"/>
    <p:sldId id="358" r:id="rId63"/>
    <p:sldId id="350" r:id="rId64"/>
    <p:sldId id="351" r:id="rId65"/>
    <p:sldId id="352" r:id="rId66"/>
    <p:sldId id="353" r:id="rId67"/>
    <p:sldId id="354" r:id="rId68"/>
    <p:sldId id="355" r:id="rId69"/>
    <p:sldId id="357" r:id="rId70"/>
    <p:sldId id="359" r:id="rId71"/>
    <p:sldId id="360" r:id="rId72"/>
    <p:sldId id="361" r:id="rId73"/>
    <p:sldId id="362" r:id="rId74"/>
    <p:sldId id="363" r:id="rId75"/>
    <p:sldId id="364" r:id="rId76"/>
    <p:sldId id="365" r:id="rId77"/>
    <p:sldId id="366" r:id="rId78"/>
    <p:sldId id="367" r:id="rId79"/>
    <p:sldId id="368" r:id="rId80"/>
    <p:sldId id="369" r:id="rId81"/>
    <p:sldId id="370" r:id="rId82"/>
    <p:sldId id="372" r:id="rId83"/>
    <p:sldId id="371" r:id="rId84"/>
    <p:sldId id="373" r:id="rId85"/>
    <p:sldId id="375" r:id="rId86"/>
    <p:sldId id="374" r:id="rId87"/>
    <p:sldId id="376" r:id="rId88"/>
    <p:sldId id="377" r:id="rId89"/>
    <p:sldId id="378" r:id="rId90"/>
    <p:sldId id="379" r:id="rId91"/>
    <p:sldId id="380" r:id="rId92"/>
    <p:sldId id="381" r:id="rId93"/>
    <p:sldId id="382" r:id="rId94"/>
    <p:sldId id="387" r:id="rId95"/>
    <p:sldId id="383" r:id="rId96"/>
    <p:sldId id="384" r:id="rId97"/>
    <p:sldId id="385" r:id="rId98"/>
    <p:sldId id="386" r:id="rId99"/>
    <p:sldId id="288" r:id="rId100"/>
    <p:sldId id="394" r:id="rId101"/>
    <p:sldId id="395" r:id="rId102"/>
    <p:sldId id="396" r:id="rId103"/>
    <p:sldId id="289" r:id="rId104"/>
    <p:sldId id="297" r:id="rId105"/>
    <p:sldId id="290" r:id="rId106"/>
    <p:sldId id="298" r:id="rId107"/>
    <p:sldId id="291" r:id="rId108"/>
    <p:sldId id="296" r:id="rId109"/>
    <p:sldId id="299" r:id="rId110"/>
    <p:sldId id="306" r:id="rId111"/>
    <p:sldId id="300" r:id="rId112"/>
    <p:sldId id="301" r:id="rId113"/>
    <p:sldId id="302" r:id="rId114"/>
    <p:sldId id="303" r:id="rId115"/>
    <p:sldId id="305" r:id="rId116"/>
    <p:sldId id="304" r:id="rId117"/>
    <p:sldId id="308" r:id="rId118"/>
    <p:sldId id="311" r:id="rId119"/>
    <p:sldId id="309" r:id="rId120"/>
    <p:sldId id="310" r:id="rId121"/>
    <p:sldId id="312" r:id="rId122"/>
    <p:sldId id="313" r:id="rId123"/>
    <p:sldId id="314" r:id="rId124"/>
    <p:sldId id="315" r:id="rId125"/>
    <p:sldId id="316" r:id="rId126"/>
    <p:sldId id="317" r:id="rId127"/>
    <p:sldId id="319" r:id="rId128"/>
    <p:sldId id="320" r:id="rId129"/>
    <p:sldId id="321" r:id="rId130"/>
    <p:sldId id="322" r:id="rId131"/>
    <p:sldId id="323" r:id="rId132"/>
    <p:sldId id="324" r:id="rId133"/>
    <p:sldId id="325" r:id="rId134"/>
    <p:sldId id="326" r:id="rId135"/>
    <p:sldId id="327" r:id="rId136"/>
    <p:sldId id="328" r:id="rId137"/>
    <p:sldId id="329" r:id="rId138"/>
    <p:sldId id="330" r:id="rId139"/>
    <p:sldId id="331" r:id="rId140"/>
    <p:sldId id="332" r:id="rId1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99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54A0-BB3C-4D7E-ABB5-4279F4BDFE5C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DFABCFF-0D48-43E8-B2C5-88829E54A3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54A0-BB3C-4D7E-ABB5-4279F4BDFE5C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BCFF-0D48-43E8-B2C5-88829E54A3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54A0-BB3C-4D7E-ABB5-4279F4BDFE5C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BCFF-0D48-43E8-B2C5-88829E54A3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54A0-BB3C-4D7E-ABB5-4279F4BDFE5C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BCFF-0D48-43E8-B2C5-88829E54A3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54A0-BB3C-4D7E-ABB5-4279F4BDFE5C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BCFF-0D48-43E8-B2C5-88829E54A3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54A0-BB3C-4D7E-ABB5-4279F4BDFE5C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BCFF-0D48-43E8-B2C5-88829E54A3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54A0-BB3C-4D7E-ABB5-4279F4BDFE5C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BCFF-0D48-43E8-B2C5-88829E54A3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54A0-BB3C-4D7E-ABB5-4279F4BDFE5C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BCFF-0D48-43E8-B2C5-88829E54A3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54A0-BB3C-4D7E-ABB5-4279F4BDFE5C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BCFF-0D48-43E8-B2C5-88829E54A3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54A0-BB3C-4D7E-ABB5-4279F4BDFE5C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BCFF-0D48-43E8-B2C5-88829E54A3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54A0-BB3C-4D7E-ABB5-4279F4BDFE5C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BCFF-0D48-43E8-B2C5-88829E54A3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AFB54A0-BB3C-4D7E-ABB5-4279F4BDFE5C}" type="datetimeFigureOut">
              <a:rPr lang="en-US" smtClean="0"/>
              <a:pPr/>
              <a:t>1/26/2019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DFABCFF-0D48-43E8-B2C5-88829E54A3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James\Documents\Dak\ARDA\Convention%20Year%202015-2016\Convention%202016\Beautiful%20SOUTH%20AFRICA%20Chillout%20%20Lounge%20Mix%20Del%20Mar.mp3" TargetMode="Externa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648200"/>
            <a:ext cx="6586405" cy="6096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lgerian" panose="04020705040A02060702" pitchFamily="82" charset="0"/>
              </a:rPr>
              <a:t>Projects in review</a:t>
            </a:r>
            <a:endParaRPr lang="en-US" sz="3600" dirty="0">
              <a:latin typeface="Algerian" panose="04020705040A02060702" pitchFamily="8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err="1" smtClean="0">
                <a:latin typeface="Algerian" panose="04020705040A02060702" pitchFamily="82" charset="0"/>
              </a:rPr>
              <a:t>arda</a:t>
            </a:r>
            <a:endParaRPr lang="en-US" sz="4800" dirty="0">
              <a:latin typeface="Algerian" panose="04020705040A02060702" pitchFamily="82" charset="0"/>
            </a:endParaRPr>
          </a:p>
        </p:txBody>
      </p:sp>
      <p:pic>
        <p:nvPicPr>
          <p:cNvPr id="4" name="Beautiful SOUTH AFRICA Chillout  Lounge Mix Del Mar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8610600" y="228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715103300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OLD KINDERGARDEN BUILDING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0" y="1676400"/>
            <a:ext cx="6477000" cy="4771271"/>
          </a:xfrm>
        </p:spPr>
      </p:pic>
    </p:spTree>
    <p:extLst>
      <p:ext uri="{BB962C8B-B14F-4D97-AF65-F5344CB8AC3E}">
        <p14:creationId xmlns:p14="http://schemas.microsoft.com/office/powerpoint/2010/main" xmlns="" val="128003034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2018 Christmas Party</a:t>
            </a:r>
            <a:endParaRPr lang="en-US" dirty="0"/>
          </a:p>
        </p:txBody>
      </p:sp>
      <p:pic>
        <p:nvPicPr>
          <p:cNvPr id="1027" name="Picture 3" descr="C:\Users\James\Documents\Dak\ARDA\Convention Year 2018-2019\Budget\Christmas Party\Christmas Party 2018 #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76400"/>
            <a:ext cx="6858000" cy="5048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18473071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2018 Christmas Party</a:t>
            </a:r>
            <a:endParaRPr lang="en-US" dirty="0"/>
          </a:p>
        </p:txBody>
      </p:sp>
      <p:pic>
        <p:nvPicPr>
          <p:cNvPr id="1026" name="Picture 2" descr="C:\Users\James\Documents\Dak\ARDA\Convention Year 2018-2019\Budget\Christmas Party\Christmas Party 2018 #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76401"/>
            <a:ext cx="6725708" cy="495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18473071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2018 Christmas Party</a:t>
            </a:r>
            <a:endParaRPr lang="en-US" dirty="0"/>
          </a:p>
        </p:txBody>
      </p:sp>
      <p:pic>
        <p:nvPicPr>
          <p:cNvPr id="2050" name="Picture 2" descr="C:\Users\James\Documents\Dak\ARDA\Convention Year 2018-2019\Budget\Christmas Party\Christmas Party 2018 #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676400"/>
            <a:ext cx="6553199" cy="49148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18473071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main entrance to the clinic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6600" y="1752600"/>
            <a:ext cx="2743200" cy="4876800"/>
          </a:xfrm>
        </p:spPr>
      </p:pic>
    </p:spTree>
    <p:extLst>
      <p:ext uri="{BB962C8B-B14F-4D97-AF65-F5344CB8AC3E}">
        <p14:creationId xmlns:p14="http://schemas.microsoft.com/office/powerpoint/2010/main" xmlns="" val="1134823120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the clinic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6600" y="1752600"/>
            <a:ext cx="2754065" cy="4896116"/>
          </a:xfrm>
        </p:spPr>
      </p:pic>
    </p:spTree>
    <p:extLst>
      <p:ext uri="{BB962C8B-B14F-4D97-AF65-F5344CB8AC3E}">
        <p14:creationId xmlns:p14="http://schemas.microsoft.com/office/powerpoint/2010/main" xmlns="" val="3840930497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Ebola center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1935" y="1752600"/>
            <a:ext cx="2754065" cy="4896116"/>
          </a:xfrm>
        </p:spPr>
      </p:pic>
    </p:spTree>
    <p:extLst>
      <p:ext uri="{BB962C8B-B14F-4D97-AF65-F5344CB8AC3E}">
        <p14:creationId xmlns:p14="http://schemas.microsoft.com/office/powerpoint/2010/main" xmlns="" val="2087791266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waiting room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3595504336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Patients in the waiting room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0574" y="1752600"/>
            <a:ext cx="5842851" cy="4373563"/>
          </a:xfrm>
        </p:spPr>
      </p:pic>
    </p:spTree>
    <p:extLst>
      <p:ext uri="{BB962C8B-B14F-4D97-AF65-F5344CB8AC3E}">
        <p14:creationId xmlns:p14="http://schemas.microsoft.com/office/powerpoint/2010/main" xmlns="" val="1179939428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Arthington’s</a:t>
            </a:r>
            <a:r>
              <a:rPr lang="en-US" dirty="0" smtClean="0"/>
              <a:t> mayor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7540" y="1752600"/>
            <a:ext cx="3785673" cy="4800600"/>
          </a:xfrm>
        </p:spPr>
      </p:pic>
    </p:spTree>
    <p:extLst>
      <p:ext uri="{BB962C8B-B14F-4D97-AF65-F5344CB8AC3E}">
        <p14:creationId xmlns:p14="http://schemas.microsoft.com/office/powerpoint/2010/main" xmlns="" val="3210276853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Doctor’s office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813761795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BUILDING CHOSEN FOR RENOVATION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828800"/>
            <a:ext cx="8229600" cy="4343400"/>
          </a:xfrm>
        </p:spPr>
      </p:pic>
    </p:spTree>
    <p:extLst>
      <p:ext uri="{BB962C8B-B14F-4D97-AF65-F5344CB8AC3E}">
        <p14:creationId xmlns:p14="http://schemas.microsoft.com/office/powerpoint/2010/main" xmlns="" val="192789283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recovery room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1603950580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beds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9503958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the clinic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2107227445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Drug store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1935" y="1771914"/>
            <a:ext cx="2689473" cy="4781286"/>
          </a:xfrm>
        </p:spPr>
      </p:pic>
    </p:spTree>
    <p:extLst>
      <p:ext uri="{BB962C8B-B14F-4D97-AF65-F5344CB8AC3E}">
        <p14:creationId xmlns:p14="http://schemas.microsoft.com/office/powerpoint/2010/main" xmlns="" val="4073828113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drug store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0" y="1752600"/>
            <a:ext cx="2754065" cy="4896116"/>
          </a:xfrm>
        </p:spPr>
      </p:pic>
    </p:spTree>
    <p:extLst>
      <p:ext uri="{BB962C8B-B14F-4D97-AF65-F5344CB8AC3E}">
        <p14:creationId xmlns:p14="http://schemas.microsoft.com/office/powerpoint/2010/main" xmlns="" val="748685210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drugs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1935" y="1752600"/>
            <a:ext cx="2460129" cy="4373563"/>
          </a:xfrm>
        </p:spPr>
      </p:pic>
    </p:spTree>
    <p:extLst>
      <p:ext uri="{BB962C8B-B14F-4D97-AF65-F5344CB8AC3E}">
        <p14:creationId xmlns:p14="http://schemas.microsoft.com/office/powerpoint/2010/main" xmlns="" val="3824882008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Doctors’ quarter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1986085597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arthington look like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0" y="1752600"/>
            <a:ext cx="2754065" cy="4896116"/>
          </a:xfrm>
        </p:spPr>
      </p:pic>
    </p:spTree>
    <p:extLst>
      <p:ext uri="{BB962C8B-B14F-4D97-AF65-F5344CB8AC3E}">
        <p14:creationId xmlns:p14="http://schemas.microsoft.com/office/powerpoint/2010/main" xmlns="" val="2693055618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ST. PAUL BAPTIST CHURCH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2624" y="1752600"/>
            <a:ext cx="5858752" cy="4373563"/>
          </a:xfrm>
        </p:spPr>
      </p:pic>
    </p:spTree>
    <p:extLst>
      <p:ext uri="{BB962C8B-B14F-4D97-AF65-F5344CB8AC3E}">
        <p14:creationId xmlns:p14="http://schemas.microsoft.com/office/powerpoint/2010/main" xmlns="" val="785752521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ST. PAUL BAPTIST CHURCH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9406" y="1752600"/>
            <a:ext cx="5825187" cy="4373563"/>
          </a:xfrm>
        </p:spPr>
      </p:pic>
    </p:spTree>
    <p:extLst>
      <p:ext uri="{BB962C8B-B14F-4D97-AF65-F5344CB8AC3E}">
        <p14:creationId xmlns:p14="http://schemas.microsoft.com/office/powerpoint/2010/main" xmlns="" val="24753922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LOOK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99766314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MOUNT CARMEL AME CHURCH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8672" y="1752600"/>
            <a:ext cx="5846656" cy="4373563"/>
          </a:xfrm>
        </p:spPr>
      </p:pic>
    </p:spTree>
    <p:extLst>
      <p:ext uri="{BB962C8B-B14F-4D97-AF65-F5344CB8AC3E}">
        <p14:creationId xmlns:p14="http://schemas.microsoft.com/office/powerpoint/2010/main" xmlns="" val="310334449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ST. PAUL BEING REBUILT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6624" y="1752600"/>
            <a:ext cx="5810751" cy="4373563"/>
          </a:xfrm>
        </p:spPr>
      </p:pic>
    </p:spTree>
    <p:extLst>
      <p:ext uri="{BB962C8B-B14F-4D97-AF65-F5344CB8AC3E}">
        <p14:creationId xmlns:p14="http://schemas.microsoft.com/office/powerpoint/2010/main" xmlns="" val="274461780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destroyed RESIDENCE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0349" y="1752600"/>
            <a:ext cx="6583302" cy="4373563"/>
          </a:xfrm>
        </p:spPr>
      </p:pic>
    </p:spTree>
    <p:extLst>
      <p:ext uri="{BB962C8B-B14F-4D97-AF65-F5344CB8AC3E}">
        <p14:creationId xmlns:p14="http://schemas.microsoft.com/office/powerpoint/2010/main" xmlns="" val="1581659422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Destroyed RESIDENCE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7129" y="1752600"/>
            <a:ext cx="6649741" cy="4373563"/>
          </a:xfrm>
        </p:spPr>
      </p:pic>
    </p:spTree>
    <p:extLst>
      <p:ext uri="{BB962C8B-B14F-4D97-AF65-F5344CB8AC3E}">
        <p14:creationId xmlns:p14="http://schemas.microsoft.com/office/powerpoint/2010/main" xmlns="" val="89982230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Destroyed RESIDENCE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6341" y="1752600"/>
            <a:ext cx="6591318" cy="4373563"/>
          </a:xfrm>
        </p:spPr>
      </p:pic>
    </p:spTree>
    <p:extLst>
      <p:ext uri="{BB962C8B-B14F-4D97-AF65-F5344CB8AC3E}">
        <p14:creationId xmlns:p14="http://schemas.microsoft.com/office/powerpoint/2010/main" xmlns="" val="350868707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Destroyed CITY HALL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1850406603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BANANA ORCHIRD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1990402593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RESIDENTS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3141809714"/>
      </p:ext>
    </p:extLst>
  </p:cSld>
  <p:clrMapOvr>
    <a:masterClrMapping/>
  </p:clrMapOvr>
  <p:transition spd="slow" advTm="5000">
    <p:split orient="vert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REBUILDING the city hall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809382925"/>
      </p:ext>
    </p:extLst>
  </p:cSld>
  <p:clrMapOvr>
    <a:masterClrMapping/>
  </p:clrMapOvr>
  <p:transition spd="slow" advTm="5000">
    <p:split orient="vert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ARTHINGTON’S POLICE STATION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796257"/>
            <a:ext cx="8185855" cy="4604543"/>
          </a:xfrm>
        </p:spPr>
      </p:pic>
    </p:spTree>
    <p:extLst>
      <p:ext uri="{BB962C8B-B14F-4D97-AF65-F5344CB8AC3E}">
        <p14:creationId xmlns:p14="http://schemas.microsoft.com/office/powerpoint/2010/main" xmlns="" val="3734060109"/>
      </p:ext>
    </p:extLst>
  </p:cSld>
  <p:clrMapOvr>
    <a:masterClrMapping/>
  </p:clrMapOvr>
  <p:transition spd="slow" advTm="5000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ROOF REPLACED</a:t>
            </a:r>
            <a:endParaRPr lang="en-US" dirty="0"/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98637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304776192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POLICE STATION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1515819942"/>
      </p:ext>
    </p:extLst>
  </p:cSld>
  <p:clrMapOvr>
    <a:masterClrMapping/>
  </p:clrMapOvr>
  <p:transition spd="slow" advTm="5000">
    <p:split orient="vert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ARTHINGTON MAGISTRIAL COURT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322" y="1847056"/>
            <a:ext cx="7553678" cy="4248944"/>
          </a:xfrm>
        </p:spPr>
      </p:pic>
    </p:spTree>
    <p:extLst>
      <p:ext uri="{BB962C8B-B14F-4D97-AF65-F5344CB8AC3E}">
        <p14:creationId xmlns:p14="http://schemas.microsoft.com/office/powerpoint/2010/main" xmlns="" val="3956867541"/>
      </p:ext>
    </p:extLst>
  </p:cSld>
  <p:clrMapOvr>
    <a:masterClrMapping/>
  </p:clrMapOvr>
  <p:transition spd="slow" advTm="5000">
    <p:split orient="vert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THE COURTROOM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6600" y="1752600"/>
            <a:ext cx="2700337" cy="4800600"/>
          </a:xfrm>
        </p:spPr>
      </p:pic>
    </p:spTree>
    <p:extLst>
      <p:ext uri="{BB962C8B-B14F-4D97-AF65-F5344CB8AC3E}">
        <p14:creationId xmlns:p14="http://schemas.microsoft.com/office/powerpoint/2010/main" xmlns="" val="3575133917"/>
      </p:ext>
    </p:extLst>
  </p:cSld>
  <p:clrMapOvr>
    <a:masterClrMapping/>
  </p:clrMapOvr>
  <p:transition spd="slow" advTm="5000">
    <p:split orient="vert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REBUILDING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2364693989"/>
      </p:ext>
    </p:extLst>
  </p:cSld>
  <p:clrMapOvr>
    <a:masterClrMapping/>
  </p:clrMapOvr>
  <p:transition spd="slow" advTm="5000">
    <p:split orient="vert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RENOVATION ON THE WAY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2071538706"/>
      </p:ext>
    </p:extLst>
  </p:cSld>
  <p:clrMapOvr>
    <a:masterClrMapping/>
  </p:clrMapOvr>
  <p:transition spd="slow" advTm="5000">
    <p:split orient="vert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BEAUTY RESIDENCE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3505832994"/>
      </p:ext>
    </p:extLst>
  </p:cSld>
  <p:clrMapOvr>
    <a:masterClrMapping/>
  </p:clrMapOvr>
  <p:transition spd="slow" advTm="5000">
    <p:split orient="vert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RESIDENCE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343433909"/>
      </p:ext>
    </p:extLst>
  </p:cSld>
  <p:clrMapOvr>
    <a:masterClrMapping/>
  </p:clrMapOvr>
  <p:transition spd="slow" advTm="5000">
    <p:split orient="vert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VIEW OF THE HYDRO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0" y="1752600"/>
            <a:ext cx="2754065" cy="4896116"/>
          </a:xfrm>
        </p:spPr>
      </p:pic>
    </p:spTree>
    <p:extLst>
      <p:ext uri="{BB962C8B-B14F-4D97-AF65-F5344CB8AC3E}">
        <p14:creationId xmlns:p14="http://schemas.microsoft.com/office/powerpoint/2010/main" xmlns="" val="1238880321"/>
      </p:ext>
    </p:extLst>
  </p:cSld>
  <p:clrMapOvr>
    <a:masterClrMapping/>
  </p:clrMapOvr>
  <p:transition spd="slow" advTm="5000">
    <p:split orient="vert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 </a:t>
            </a:r>
            <a:r>
              <a:rPr lang="en-US" dirty="0" err="1" smtClean="0"/>
              <a:t>paul</a:t>
            </a:r>
            <a:r>
              <a:rPr lang="en-US" dirty="0" smtClean="0"/>
              <a:t> RIVER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1251181567"/>
      </p:ext>
    </p:extLst>
  </p:cSld>
  <p:clrMapOvr>
    <a:masterClrMapping/>
  </p:clrMapOvr>
  <p:transition spd="slow" advTm="5000">
    <p:split orient="vert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OF THE HYDRO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745925956"/>
      </p:ext>
    </p:extLst>
  </p:cSld>
  <p:clrMapOvr>
    <a:masterClrMapping/>
  </p:clrMapOvr>
  <p:transition spd="slow" advTm="5000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ROOF NEEDING MORE WORK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1" y="1752600"/>
            <a:ext cx="6324600" cy="4373563"/>
          </a:xfrm>
        </p:spPr>
      </p:pic>
    </p:spTree>
    <p:extLst>
      <p:ext uri="{BB962C8B-B14F-4D97-AF65-F5344CB8AC3E}">
        <p14:creationId xmlns:p14="http://schemas.microsoft.com/office/powerpoint/2010/main" xmlns="" val="1098712611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YOU!!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3482735823"/>
      </p:ext>
    </p:extLst>
  </p:cSld>
  <p:clrMapOvr>
    <a:masterClrMapping/>
  </p:clrMapOvr>
  <p:transition spd="slow" advTm="10000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THE CLASSROOMS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39145083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CLASSROOMS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302228563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CLASSROOM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96054650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OF THE STUDENTS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524000"/>
            <a:ext cx="6725709" cy="5044282"/>
          </a:xfrm>
        </p:spPr>
      </p:pic>
    </p:spTree>
    <p:extLst>
      <p:ext uri="{BB962C8B-B14F-4D97-AF65-F5344CB8AC3E}">
        <p14:creationId xmlns:p14="http://schemas.microsoft.com/office/powerpoint/2010/main" xmlns="" val="77012407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Ebola supplies</a:t>
            </a:r>
            <a:br>
              <a:rPr lang="en-US" dirty="0" smtClean="0"/>
            </a:br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400" y="1752600"/>
            <a:ext cx="5886637" cy="4800600"/>
          </a:xfrm>
        </p:spPr>
      </p:pic>
    </p:spTree>
    <p:extLst>
      <p:ext uri="{BB962C8B-B14F-4D97-AF65-F5344CB8AC3E}">
        <p14:creationId xmlns:p14="http://schemas.microsoft.com/office/powerpoint/2010/main" xmlns="" val="1385488867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arthington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243527521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Ebola supplies</a:t>
            </a:r>
            <a:br>
              <a:rPr lang="en-US" dirty="0" smtClean="0"/>
            </a:br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1828800"/>
            <a:ext cx="6096000" cy="4596448"/>
          </a:xfrm>
        </p:spPr>
      </p:pic>
    </p:spTree>
    <p:extLst>
      <p:ext uri="{BB962C8B-B14F-4D97-AF65-F5344CB8AC3E}">
        <p14:creationId xmlns:p14="http://schemas.microsoft.com/office/powerpoint/2010/main" xmlns="" val="2382785671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Encouraging prevention during the Ebola crisis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000" y="1752600"/>
            <a:ext cx="3774654" cy="4806712"/>
          </a:xfrm>
        </p:spPr>
      </p:pic>
    </p:spTree>
    <p:extLst>
      <p:ext uri="{BB962C8B-B14F-4D97-AF65-F5344CB8AC3E}">
        <p14:creationId xmlns:p14="http://schemas.microsoft.com/office/powerpoint/2010/main" xmlns="" val="243572295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Washing station in one of the villages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3200" y="1752600"/>
            <a:ext cx="3642102" cy="4795275"/>
          </a:xfrm>
        </p:spPr>
      </p:pic>
    </p:spTree>
    <p:extLst>
      <p:ext uri="{BB962C8B-B14F-4D97-AF65-F5344CB8AC3E}">
        <p14:creationId xmlns:p14="http://schemas.microsoft.com/office/powerpoint/2010/main" xmlns="" val="3752505559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road project</a:t>
            </a:r>
            <a:endParaRPr lang="en-US" dirty="0"/>
          </a:p>
        </p:txBody>
      </p:sp>
      <p:pic>
        <p:nvPicPr>
          <p:cNvPr id="46082" name="Picture 2" descr="C:\Users\James\Documents\Dreamweaver\Sites\arda\Images\Raod Project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51775"/>
            <a:ext cx="6477000" cy="5015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7012407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road project</a:t>
            </a:r>
            <a:endParaRPr lang="en-US" dirty="0"/>
          </a:p>
        </p:txBody>
      </p:sp>
      <p:pic>
        <p:nvPicPr>
          <p:cNvPr id="47106" name="Picture 2" descr="C:\Users\James\Documents\Dreamweaver\Sites\arda\Images\Raod Project 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1" y="1828799"/>
            <a:ext cx="7772400" cy="48447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7012407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road project</a:t>
            </a:r>
            <a:endParaRPr lang="en-US" dirty="0"/>
          </a:p>
        </p:txBody>
      </p:sp>
      <p:pic>
        <p:nvPicPr>
          <p:cNvPr id="48130" name="Picture 2" descr="C:\Users\James\Documents\Dreamweaver\Sites\arda\Images\Raod Project 2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752600"/>
            <a:ext cx="7086600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7012407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road project</a:t>
            </a:r>
            <a:br>
              <a:rPr lang="en-US" dirty="0" smtClean="0"/>
            </a:br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49154" name="Picture 2" descr="C:\Users\James\Documents\Dreamweaver\Sites\arda\Images\Road Project 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96231"/>
            <a:ext cx="6858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7012407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 READING ROOM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0407" y="1752600"/>
            <a:ext cx="5523185" cy="4373563"/>
          </a:xfrm>
        </p:spPr>
      </p:pic>
    </p:spTree>
    <p:extLst>
      <p:ext uri="{BB962C8B-B14F-4D97-AF65-F5344CB8AC3E}">
        <p14:creationId xmlns:p14="http://schemas.microsoft.com/office/powerpoint/2010/main" xmlns="" val="359527718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VISUAL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6291" y="1752600"/>
            <a:ext cx="5831417" cy="4373563"/>
          </a:xfrm>
        </p:spPr>
      </p:pic>
    </p:spTree>
    <p:extLst>
      <p:ext uri="{BB962C8B-B14F-4D97-AF65-F5344CB8AC3E}">
        <p14:creationId xmlns:p14="http://schemas.microsoft.com/office/powerpoint/2010/main" xmlns="" val="291149730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IMAGING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6291" y="1752600"/>
            <a:ext cx="5831417" cy="4373563"/>
          </a:xfrm>
        </p:spPr>
      </p:pic>
    </p:spTree>
    <p:extLst>
      <p:ext uri="{BB962C8B-B14F-4D97-AF65-F5344CB8AC3E}">
        <p14:creationId xmlns:p14="http://schemas.microsoft.com/office/powerpoint/2010/main" xmlns="" val="402929409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ARTHINGTON CENTRAL SCHOOL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4187" y="3240423"/>
            <a:ext cx="1395625" cy="139791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868" y="1828800"/>
            <a:ext cx="7992532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741476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MAKING OF THE READING ROOM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502" y="1752600"/>
            <a:ext cx="6286996" cy="4373563"/>
          </a:xfrm>
        </p:spPr>
      </p:pic>
    </p:spTree>
    <p:extLst>
      <p:ext uri="{BB962C8B-B14F-4D97-AF65-F5344CB8AC3E}">
        <p14:creationId xmlns:p14="http://schemas.microsoft.com/office/powerpoint/2010/main" xmlns="" val="337748579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NAME OF THE LIBRARY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77309975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Mrs. Partena laura graham askie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4600" y="1676400"/>
            <a:ext cx="4191000" cy="4860990"/>
          </a:xfrm>
        </p:spPr>
      </p:pic>
    </p:spTree>
    <p:extLst>
      <p:ext uri="{BB962C8B-B14F-4D97-AF65-F5344CB8AC3E}">
        <p14:creationId xmlns:p14="http://schemas.microsoft.com/office/powerpoint/2010/main" xmlns="" val="22690716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Cite of the library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7412" y="1752600"/>
            <a:ext cx="5949176" cy="4373563"/>
          </a:xfrm>
        </p:spPr>
      </p:pic>
    </p:spTree>
    <p:extLst>
      <p:ext uri="{BB962C8B-B14F-4D97-AF65-F5344CB8AC3E}">
        <p14:creationId xmlns:p14="http://schemas.microsoft.com/office/powerpoint/2010/main" xmlns="" val="101792528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THE READING ROOM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4549" y="1752600"/>
            <a:ext cx="6134901" cy="4373563"/>
          </a:xfrm>
        </p:spPr>
      </p:pic>
    </p:spTree>
    <p:extLst>
      <p:ext uri="{BB962C8B-B14F-4D97-AF65-F5344CB8AC3E}">
        <p14:creationId xmlns:p14="http://schemas.microsoft.com/office/powerpoint/2010/main" xmlns="" val="3363436035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3844" y="1752600"/>
            <a:ext cx="6156311" cy="4373563"/>
          </a:xfrm>
        </p:spPr>
      </p:pic>
    </p:spTree>
    <p:extLst>
      <p:ext uri="{BB962C8B-B14F-4D97-AF65-F5344CB8AC3E}">
        <p14:creationId xmlns:p14="http://schemas.microsoft.com/office/powerpoint/2010/main" xmlns="" val="1560485198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WALLS GOING UP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9206" y="1752600"/>
            <a:ext cx="6105588" cy="4373563"/>
          </a:xfrm>
        </p:spPr>
      </p:pic>
    </p:spTree>
    <p:extLst>
      <p:ext uri="{BB962C8B-B14F-4D97-AF65-F5344CB8AC3E}">
        <p14:creationId xmlns:p14="http://schemas.microsoft.com/office/powerpoint/2010/main" xmlns="" val="2981674852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NEARING COMPLETION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18288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xmlns="" val="3828050897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Shipment of books</a:t>
            </a:r>
            <a:endParaRPr lang="en-US" dirty="0"/>
          </a:p>
        </p:txBody>
      </p:sp>
      <p:pic>
        <p:nvPicPr>
          <p:cNvPr id="6" name="Content Placeholder 5" descr="Library 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6291" y="1752600"/>
            <a:ext cx="5831417" cy="4373563"/>
          </a:xfrm>
        </p:spPr>
      </p:pic>
    </p:spTree>
    <p:extLst>
      <p:ext uri="{BB962C8B-B14F-4D97-AF65-F5344CB8AC3E}">
        <p14:creationId xmlns:p14="http://schemas.microsoft.com/office/powerpoint/2010/main" xmlns="" val="3828050897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Finished product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3175743235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MAIN CAMPUS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1676400"/>
            <a:ext cx="6324600" cy="4732495"/>
          </a:xfrm>
        </p:spPr>
      </p:pic>
    </p:spTree>
    <p:extLst>
      <p:ext uri="{BB962C8B-B14F-4D97-AF65-F5344CB8AC3E}">
        <p14:creationId xmlns:p14="http://schemas.microsoft.com/office/powerpoint/2010/main" xmlns="" val="422473967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P.l.g.a. library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2605760262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Faculty in the library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3088044329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Backpacks and stuffed animals delivered may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1935" y="1752600"/>
            <a:ext cx="2460129" cy="4373563"/>
          </a:xfrm>
        </p:spPr>
      </p:pic>
    </p:spTree>
    <p:extLst>
      <p:ext uri="{BB962C8B-B14F-4D97-AF65-F5344CB8AC3E}">
        <p14:creationId xmlns:p14="http://schemas.microsoft.com/office/powerpoint/2010/main" xmlns="" val="3274239771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library</a:t>
            </a:r>
            <a:br>
              <a:rPr lang="en-US" dirty="0" smtClean="0"/>
            </a:br>
            <a:r>
              <a:rPr lang="en-US" dirty="0" smtClean="0"/>
              <a:t>PTA president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0" y="1752600"/>
            <a:ext cx="2754065" cy="4896116"/>
          </a:xfrm>
        </p:spPr>
      </p:pic>
    </p:spTree>
    <p:extLst>
      <p:ext uri="{BB962C8B-B14F-4D97-AF65-F5344CB8AC3E}">
        <p14:creationId xmlns:p14="http://schemas.microsoft.com/office/powerpoint/2010/main" xmlns="" val="3332451187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Backpacks delivered in may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microscopes delivered in may 2016</a:t>
            </a:r>
            <a:endParaRPr lang="en-US" dirty="0"/>
          </a:p>
        </p:txBody>
      </p:sp>
      <p:pic>
        <p:nvPicPr>
          <p:cNvPr id="8" name="Content Placeholder 7" descr="Library 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microscopes delivered in may 2016</a:t>
            </a:r>
            <a:endParaRPr lang="en-US" dirty="0"/>
          </a:p>
        </p:txBody>
      </p:sp>
      <p:pic>
        <p:nvPicPr>
          <p:cNvPr id="5" name="Content Placeholder 4" descr="Library 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Educational toys delivered in may 2016</a:t>
            </a:r>
            <a:endParaRPr lang="en-US" dirty="0"/>
          </a:p>
        </p:txBody>
      </p:sp>
      <p:pic>
        <p:nvPicPr>
          <p:cNvPr id="6" name="Content Placeholder 5" descr="Library 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41935" y="1752600"/>
            <a:ext cx="2460129" cy="4373563"/>
          </a:xfrm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Educational toys delivered in may 2016</a:t>
            </a:r>
            <a:endParaRPr lang="en-US" dirty="0"/>
          </a:p>
        </p:txBody>
      </p:sp>
      <p:pic>
        <p:nvPicPr>
          <p:cNvPr id="5" name="Content Placeholder 4" descr="Library 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4388" y="1752600"/>
            <a:ext cx="7775223" cy="4373563"/>
          </a:xfrm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Book shelf repairs needed</a:t>
            </a:r>
            <a:endParaRPr lang="en-US" dirty="0"/>
          </a:p>
        </p:txBody>
      </p:sp>
      <p:pic>
        <p:nvPicPr>
          <p:cNvPr id="6" name="Content Placeholder 5" descr="Library 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41935" y="1752600"/>
            <a:ext cx="2460129" cy="4373563"/>
          </a:xfrm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CAMPUS`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534" y="1752600"/>
            <a:ext cx="6624932" cy="4373563"/>
          </a:xfrm>
        </p:spPr>
      </p:pic>
    </p:spTree>
    <p:extLst>
      <p:ext uri="{BB962C8B-B14F-4D97-AF65-F5344CB8AC3E}">
        <p14:creationId xmlns:p14="http://schemas.microsoft.com/office/powerpoint/2010/main" xmlns="" val="388614687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ceiling repairs needed</a:t>
            </a:r>
            <a:endParaRPr lang="en-US" dirty="0"/>
          </a:p>
        </p:txBody>
      </p:sp>
      <p:pic>
        <p:nvPicPr>
          <p:cNvPr id="5" name="Content Placeholder 4" descr="Library 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41935" y="1752600"/>
            <a:ext cx="2460129" cy="4373563"/>
          </a:xfrm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Book shelf treatment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8950" y="2266950"/>
            <a:ext cx="30861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Ceiling repairs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7714" y="2210810"/>
            <a:ext cx="4628572" cy="345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Ceiling repairs</a:t>
            </a:r>
            <a:endParaRPr lang="en-US" dirty="0"/>
          </a:p>
        </p:txBody>
      </p:sp>
      <p:pic>
        <p:nvPicPr>
          <p:cNvPr id="6" name="Content Placeholder 5" descr="Library 3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285" y="2225095"/>
            <a:ext cx="4571429" cy="3428572"/>
          </a:xfrm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Additional tables &amp; chairs </a:t>
            </a:r>
            <a:endParaRPr lang="en-US" dirty="0"/>
          </a:p>
        </p:txBody>
      </p:sp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1047" y="2163191"/>
            <a:ext cx="4761905" cy="355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Additional table &amp; chairs 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1047" y="2163191"/>
            <a:ext cx="4761905" cy="355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partnership </a:t>
            </a:r>
            <a:endParaRPr lang="en-US" dirty="0"/>
          </a:p>
        </p:txBody>
      </p:sp>
      <p:pic>
        <p:nvPicPr>
          <p:cNvPr id="1026" name="Picture 2" descr="C:\Users\James\Documents\Dak\ARDA\Convention Year 2017-2018\Convention 2018\Presentation\KEE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76400"/>
            <a:ext cx="5334000" cy="495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KEEP leadership</a:t>
            </a:r>
            <a:br>
              <a:rPr lang="en-US" dirty="0" smtClean="0"/>
            </a:br>
            <a:r>
              <a:rPr lang="en-US" dirty="0" smtClean="0"/>
              <a:t>Brenda More – Executive Director </a:t>
            </a:r>
            <a:endParaRPr lang="en-US" dirty="0"/>
          </a:p>
        </p:txBody>
      </p:sp>
      <p:pic>
        <p:nvPicPr>
          <p:cNvPr id="2050" name="Picture 2" descr="C:\Users\James\Documents\Dak\ARDA\Convention Year 2017-2018\Convention 2018\Presentation\Library After 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Library pre-renovation</a:t>
            </a:r>
            <a:br>
              <a:rPr lang="en-US" dirty="0" smtClean="0"/>
            </a:b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3074" name="Picture 2" descr="C:\Users\James\Documents\Dak\ARDA\Convention Year 2017-2018\Convention 2018\Presentation\Library Before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KEEP renovation</a:t>
            </a:r>
            <a:br>
              <a:rPr lang="en-US" dirty="0" smtClean="0"/>
            </a:br>
            <a:r>
              <a:rPr lang="en-US" dirty="0" smtClean="0"/>
              <a:t>library before</a:t>
            </a:r>
            <a:endParaRPr lang="en-US" dirty="0"/>
          </a:p>
        </p:txBody>
      </p:sp>
      <p:pic>
        <p:nvPicPr>
          <p:cNvPr id="4098" name="Picture 2" descr="C:\Users\James\Documents\Dak\ARDA\Convention Year 2017-2018\Convention 2018\Presentation\Library Before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CAMPUS`</a:t>
            </a:r>
            <a:endParaRPr lang="en-US" dirty="0"/>
          </a:p>
        </p:txBody>
      </p:sp>
      <p:pic>
        <p:nvPicPr>
          <p:cNvPr id="44034" name="Picture 2" descr="C:\Users\James\Documents\Dak\ARDA\Convention Year 2017-2018\Convention 2018\Library Photos\20180827_1316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752600"/>
            <a:ext cx="7848599" cy="47434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7012407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Library renovation</a:t>
            </a:r>
            <a:br>
              <a:rPr lang="en-US" dirty="0" smtClean="0"/>
            </a:b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12290" name="Picture 2" descr="C:\Users\James\Documents\Dak\ARDA\Convention Year 2017-2018\Convention 2018\Presentation\Revonation 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Library pre-renovation</a:t>
            </a:r>
            <a:br>
              <a:rPr lang="en-US" dirty="0" smtClean="0"/>
            </a:b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5122" name="Picture 2" descr="C:\Users\James\Documents\Dak\ARDA\Convention Year 2017-2018\Convention 2018\Presentation\Library Befor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Library pre-renovation</a:t>
            </a:r>
            <a:br>
              <a:rPr lang="en-US" dirty="0" smtClean="0"/>
            </a:b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14338" name="Picture 2" descr="C:\Users\James\Documents\Dak\ARDA\Convention Year 2017-2018\Convention 2018\Presentation\Library before 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752600"/>
            <a:ext cx="6477000" cy="5006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Library renovation</a:t>
            </a:r>
            <a:br>
              <a:rPr lang="en-US" dirty="0" smtClean="0"/>
            </a:b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6146" name="Picture 2" descr="C:\Users\James\Documents\Dak\ARDA\Convention Year 2017-2018\Convention 2018\Presentation\Library Revonation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Library renovation</a:t>
            </a:r>
            <a:br>
              <a:rPr lang="en-US" dirty="0" smtClean="0"/>
            </a:b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7170" name="Picture 2" descr="C:\Users\James\Documents\Dak\ARDA\Convention Year 2017-2018\Convention 2018\Presentation\Library Revonation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Library renovation</a:t>
            </a:r>
            <a:br>
              <a:rPr lang="en-US" dirty="0" smtClean="0"/>
            </a:b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8194" name="Picture 2" descr="C:\Users\James\Documents\Dak\ARDA\Convention Year 2017-2018\Convention 2018\Presentation\Library Revonation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676400"/>
            <a:ext cx="3352799" cy="5107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Library renovation</a:t>
            </a:r>
            <a:br>
              <a:rPr lang="en-US" dirty="0" smtClean="0"/>
            </a:b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9218" name="Picture 2" descr="C:\Users\James\Documents\Dak\ARDA\Convention Year 2017-2018\Convention 2018\Presentation\Library Revonation 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Library renovation</a:t>
            </a:r>
            <a:br>
              <a:rPr lang="en-US" dirty="0" smtClean="0"/>
            </a:b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10242" name="Picture 2" descr="C:\Users\James\Documents\Dak\ARDA\Convention Year 2017-2018\Convention 2018\Presentation\Library Shelves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6291" y="1752600"/>
            <a:ext cx="5831417" cy="437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Library renovation</a:t>
            </a:r>
            <a:br>
              <a:rPr lang="en-US" dirty="0" smtClean="0"/>
            </a:b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11266" name="Picture 2" descr="C:\Users\James\Documents\Dak\ARDA\Convention Year 2017-2018\Convention 2018\Presentation\Library Windo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6291" y="1752600"/>
            <a:ext cx="5831417" cy="437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Library renovation</a:t>
            </a:r>
            <a:br>
              <a:rPr lang="en-US" dirty="0" smtClean="0"/>
            </a:b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13314" name="Picture 2" descr="C:\Users\James\Documents\Dak\ARDA\Convention Year 2017-2018\Convention 2018\Presentation\Library After 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00200"/>
            <a:ext cx="6324600" cy="5105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CAMPUS`</a:t>
            </a:r>
            <a:endParaRPr lang="en-US" dirty="0"/>
          </a:p>
        </p:txBody>
      </p:sp>
      <p:pic>
        <p:nvPicPr>
          <p:cNvPr id="45058" name="Picture 2" descr="C:\Users\James\Documents\Dak\ARDA\Convention Year 2017-2018\Convention 2018\Library Photos\20180827_1327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52601"/>
            <a:ext cx="7772399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7012407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Library renovation</a:t>
            </a:r>
            <a:br>
              <a:rPr lang="en-US" dirty="0" smtClean="0"/>
            </a:b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15362" name="Picture 2" descr="C:\Users\James\Documents\Dak\ARDA\Convention Year 2017-2018\Convention 2018\Presentation\Library Aft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8229600" cy="4876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Library renovation</a:t>
            </a:r>
            <a:br>
              <a:rPr lang="en-US" dirty="0" smtClean="0"/>
            </a:b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16386" name="Picture 2" descr="C:\Users\James\Documents\Dak\ARDA\Convention Year 2017-2018\Convention 2018\Presentation\Library Chair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8534399" cy="48728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Library renovation</a:t>
            </a:r>
            <a:br>
              <a:rPr lang="en-US" dirty="0" smtClean="0"/>
            </a:b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17410" name="Picture 2" descr="C:\Users\James\Documents\Dak\ARDA\Convention Year 2017-2018\Convention 2018\Presentation\Library Doo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6291" y="1752600"/>
            <a:ext cx="5831417" cy="437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Library renovation</a:t>
            </a:r>
            <a:br>
              <a:rPr lang="en-US" dirty="0" smtClean="0"/>
            </a:b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18434" name="Picture 2" descr="C:\Users\James\Documents\Dak\ARDA\Convention Year 2017-2018\Convention 2018\Presentation\Library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8305799" cy="4800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Library renovation</a:t>
            </a:r>
            <a:br>
              <a:rPr lang="en-US" dirty="0" smtClean="0"/>
            </a:b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19459" name="Picture 3" descr="C:\Users\James\Documents\Dak\ARDA\Convention Year 2017-2018\Convention 2018\Presentation\Library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52600"/>
            <a:ext cx="8305800" cy="49148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Library renovation</a:t>
            </a:r>
            <a:br>
              <a:rPr lang="en-US" dirty="0" smtClean="0"/>
            </a:b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20482" name="Picture 2" descr="C:\Users\James\Documents\Dak\ARDA\Convention Year 2017-2018\Convention 2018\Presentation\Library 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676400"/>
            <a:ext cx="3657600" cy="48953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Library renovation</a:t>
            </a:r>
            <a:br>
              <a:rPr lang="en-US" dirty="0" smtClean="0"/>
            </a:b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21506" name="Picture 2" descr="C:\Users\James\Documents\Dak\ARDA\Convention Year 2017-2018\Convention 2018\Presentation\Library After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752600"/>
            <a:ext cx="7315200" cy="49765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Library renovation</a:t>
            </a:r>
            <a:br>
              <a:rPr lang="en-US" dirty="0" smtClean="0"/>
            </a:b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22530" name="Picture 2" descr="C:\Users\James\Documents\Dak\ARDA\Convention Year 2017-2018\Convention 2018\Presentation\Library After 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00200"/>
            <a:ext cx="5562600" cy="5110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Library renovation</a:t>
            </a:r>
            <a:br>
              <a:rPr lang="en-US" dirty="0" smtClean="0"/>
            </a:b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23554" name="Picture 2" descr="C:\Users\James\Documents\Dak\ARDA\Convention Year 2017-2018\Convention 2018\Presentation\Library After 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Library renovation</a:t>
            </a:r>
            <a:br>
              <a:rPr lang="en-US" dirty="0" smtClean="0"/>
            </a:b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24578" name="Picture 2" descr="C:\Users\James\Documents\Dak\ARDA\Convention Year 2017-2018\Convention 2018\Presentation\Library After 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388" y="1752600"/>
            <a:ext cx="7775223" cy="437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GROWING POPULATION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1752600"/>
            <a:ext cx="6268509" cy="4701382"/>
          </a:xfrm>
        </p:spPr>
      </p:pic>
    </p:spTree>
    <p:extLst>
      <p:ext uri="{BB962C8B-B14F-4D97-AF65-F5344CB8AC3E}">
        <p14:creationId xmlns:p14="http://schemas.microsoft.com/office/powerpoint/2010/main" xmlns="" val="196513442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Library renovation </a:t>
            </a:r>
            <a:br>
              <a:rPr lang="en-US" sz="2800" dirty="0" smtClean="0"/>
            </a:br>
            <a:r>
              <a:rPr lang="en-US" sz="2800" dirty="0" smtClean="0"/>
              <a:t>before &amp; after 2018</a:t>
            </a:r>
            <a:endParaRPr lang="en-US" sz="2800" dirty="0"/>
          </a:p>
        </p:txBody>
      </p:sp>
      <p:pic>
        <p:nvPicPr>
          <p:cNvPr id="25602" name="Picture 2" descr="C:\Users\James\Documents\Dak\ARDA\Convention Year 2017-2018\Convention 2018\Presentation\Library After 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752600"/>
            <a:ext cx="6477000" cy="5006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Library what next?</a:t>
            </a:r>
            <a:br>
              <a:rPr lang="en-US" sz="2800" dirty="0" smtClean="0"/>
            </a:br>
            <a:r>
              <a:rPr lang="en-US" sz="2800" dirty="0" smtClean="0"/>
              <a:t>Right kind of books</a:t>
            </a:r>
            <a:endParaRPr lang="en-US" sz="2800" dirty="0"/>
          </a:p>
        </p:txBody>
      </p:sp>
      <p:pic>
        <p:nvPicPr>
          <p:cNvPr id="26626" name="Picture 2" descr="C:\Users\James\Documents\Dak\ARDA\Convention Year 2017-2018\Convention 2018\Presentation\Library After 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676400"/>
            <a:ext cx="3810000" cy="50638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Library what next?</a:t>
            </a:r>
            <a:br>
              <a:rPr lang="en-US" sz="2800" dirty="0" smtClean="0"/>
            </a:br>
            <a:r>
              <a:rPr lang="en-US" sz="2800" dirty="0" smtClean="0"/>
              <a:t>Teacher training</a:t>
            </a:r>
            <a:endParaRPr lang="en-US" sz="2800" dirty="0"/>
          </a:p>
        </p:txBody>
      </p:sp>
      <p:pic>
        <p:nvPicPr>
          <p:cNvPr id="28674" name="Picture 2" descr="C:\Users\James\Documents\Dak\ARDA\Convention Year 2017-2018\Convention 2018\Presentation\Reading Program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752600"/>
            <a:ext cx="5029200" cy="50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Library what next?</a:t>
            </a:r>
            <a:br>
              <a:rPr lang="en-US" sz="2800" dirty="0" smtClean="0"/>
            </a:br>
            <a:r>
              <a:rPr lang="en-US" sz="2800" dirty="0" smtClean="0"/>
              <a:t>Reading assessment</a:t>
            </a:r>
            <a:endParaRPr lang="en-US" sz="2800" dirty="0"/>
          </a:p>
        </p:txBody>
      </p:sp>
      <p:pic>
        <p:nvPicPr>
          <p:cNvPr id="27651" name="Picture 3" descr="C:\Users\James\Documents\Dak\ARDA\Convention Year 2017-2018\Convention 2018\Presentation\Reading Program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5218" y="1752600"/>
            <a:ext cx="4373563" cy="437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2018 shipment</a:t>
            </a:r>
            <a:br>
              <a:rPr lang="en-US" sz="2800" dirty="0" smtClean="0"/>
            </a:br>
            <a:r>
              <a:rPr lang="en-US" sz="2800" dirty="0" smtClean="0"/>
              <a:t>15” </a:t>
            </a:r>
            <a:r>
              <a:rPr lang="en-US" sz="2800" dirty="0" err="1" smtClean="0"/>
              <a:t>lenovo</a:t>
            </a:r>
            <a:r>
              <a:rPr lang="en-US" sz="2800" dirty="0" smtClean="0"/>
              <a:t>  laptop computer</a:t>
            </a:r>
            <a:endParaRPr lang="en-US" sz="2800" dirty="0"/>
          </a:p>
        </p:txBody>
      </p:sp>
      <p:pic>
        <p:nvPicPr>
          <p:cNvPr id="29698" name="Picture 2" descr="C:\Users\James\Documents\Dak\ARDA\Convention Year 2017-2018\Convention 2018\Presentation\Computer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6291" y="1752600"/>
            <a:ext cx="5831417" cy="437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2018 shipment</a:t>
            </a:r>
            <a:br>
              <a:rPr lang="en-US" sz="2800" dirty="0" smtClean="0"/>
            </a:br>
            <a:r>
              <a:rPr lang="en-US" sz="2800" dirty="0" smtClean="0"/>
              <a:t>15” </a:t>
            </a:r>
            <a:r>
              <a:rPr lang="en-US" sz="2800" dirty="0" err="1" smtClean="0"/>
              <a:t>lenovo</a:t>
            </a:r>
            <a:r>
              <a:rPr lang="en-US" sz="2800" dirty="0" smtClean="0"/>
              <a:t>  laptop computer/principal</a:t>
            </a:r>
            <a:endParaRPr lang="en-US" sz="2800" dirty="0"/>
          </a:p>
        </p:txBody>
      </p:sp>
      <p:pic>
        <p:nvPicPr>
          <p:cNvPr id="31746" name="Picture 2" descr="C:\Users\James\Documents\Dak\ARDA\Convention Year 2017-2018\Convention 2018\Library Photos\20180828_0841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1" y="1752600"/>
            <a:ext cx="7315199" cy="48577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2018 shipment</a:t>
            </a:r>
            <a:br>
              <a:rPr lang="en-US" sz="2800" dirty="0" smtClean="0"/>
            </a:br>
            <a:r>
              <a:rPr lang="en-US" sz="2800" dirty="0" smtClean="0"/>
              <a:t>hp office jet printer</a:t>
            </a:r>
            <a:endParaRPr lang="en-US" sz="2800" dirty="0"/>
          </a:p>
        </p:txBody>
      </p:sp>
      <p:pic>
        <p:nvPicPr>
          <p:cNvPr id="30722" name="Picture 2" descr="C:\Users\James\Documents\Dak\ARDA\Convention Year 2017-2018\Projects\Print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752600"/>
            <a:ext cx="6629399" cy="49720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2018 shipment</a:t>
            </a:r>
            <a:br>
              <a:rPr lang="en-US" sz="2800" dirty="0" smtClean="0"/>
            </a:br>
            <a:r>
              <a:rPr lang="en-US" sz="2800" dirty="0" smtClean="0"/>
              <a:t>notebooks</a:t>
            </a:r>
            <a:endParaRPr lang="en-US" sz="2800" dirty="0"/>
          </a:p>
        </p:txBody>
      </p:sp>
      <p:pic>
        <p:nvPicPr>
          <p:cNvPr id="32770" name="Picture 2" descr="C:\Users\James\Documents\Dak\ARDA\Convention Year 2017-2018\Projects\Notebook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6291" y="1752600"/>
            <a:ext cx="5831417" cy="437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2018 shipment</a:t>
            </a:r>
            <a:br>
              <a:rPr lang="en-US" sz="2800" dirty="0" smtClean="0"/>
            </a:br>
            <a:r>
              <a:rPr lang="en-US" sz="2800" dirty="0" smtClean="0"/>
              <a:t>notebooks</a:t>
            </a:r>
            <a:endParaRPr lang="en-US" sz="2800" dirty="0"/>
          </a:p>
        </p:txBody>
      </p:sp>
      <p:pic>
        <p:nvPicPr>
          <p:cNvPr id="33794" name="Picture 2" descr="C:\Users\James\Documents\Dak\ARDA\Convention Year 2017-2018\Projects\Notebook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6291" y="1752600"/>
            <a:ext cx="5831417" cy="437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2018 shipment</a:t>
            </a:r>
            <a:br>
              <a:rPr lang="en-US" sz="2800" dirty="0" smtClean="0"/>
            </a:br>
            <a:r>
              <a:rPr lang="en-US" sz="2800" dirty="0" smtClean="0"/>
              <a:t>pencils</a:t>
            </a:r>
            <a:endParaRPr lang="en-US" sz="2800" dirty="0"/>
          </a:p>
        </p:txBody>
      </p:sp>
      <p:pic>
        <p:nvPicPr>
          <p:cNvPr id="34818" name="Picture 2" descr="C:\Users\James\Documents\Dak\ARDA\Convention Year 2017-2018\Projects\Pencils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6291" y="1752600"/>
            <a:ext cx="5831417" cy="437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DESERVING STUDENTS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6291" y="1752600"/>
            <a:ext cx="5831417" cy="4373563"/>
          </a:xfrm>
        </p:spPr>
      </p:pic>
    </p:spTree>
    <p:extLst>
      <p:ext uri="{BB962C8B-B14F-4D97-AF65-F5344CB8AC3E}">
        <p14:creationId xmlns:p14="http://schemas.microsoft.com/office/powerpoint/2010/main" xmlns="" val="224728715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2018 shipment</a:t>
            </a:r>
            <a:br>
              <a:rPr lang="en-US" sz="2800" dirty="0" smtClean="0"/>
            </a:br>
            <a:r>
              <a:rPr lang="en-US" sz="2800" dirty="0" smtClean="0"/>
              <a:t>pens</a:t>
            </a:r>
            <a:endParaRPr lang="en-US" sz="2800" dirty="0"/>
          </a:p>
        </p:txBody>
      </p:sp>
      <p:pic>
        <p:nvPicPr>
          <p:cNvPr id="35842" name="Picture 2" descr="C:\Users\James\Documents\Dak\ARDA\Convention Year 2017-2018\Projects\Pen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6291" y="1752600"/>
            <a:ext cx="5831417" cy="437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2018 shipment</a:t>
            </a:r>
            <a:br>
              <a:rPr lang="en-US" sz="2800" dirty="0" smtClean="0"/>
            </a:br>
            <a:r>
              <a:rPr lang="en-US" sz="2800" dirty="0" smtClean="0"/>
              <a:t>washable markers</a:t>
            </a:r>
            <a:endParaRPr lang="en-US" sz="2800" dirty="0"/>
          </a:p>
        </p:txBody>
      </p:sp>
      <p:pic>
        <p:nvPicPr>
          <p:cNvPr id="36866" name="Picture 2" descr="C:\Users\James\Documents\Dak\ARDA\Convention Year 2017-2018\Projects\Marker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6291" y="1752600"/>
            <a:ext cx="5831417" cy="4373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2018 shipment</a:t>
            </a:r>
            <a:br>
              <a:rPr lang="en-US" sz="2800" dirty="0" smtClean="0"/>
            </a:br>
            <a:r>
              <a:rPr lang="en-US" sz="2800" dirty="0" smtClean="0"/>
              <a:t>pencil sharpeners</a:t>
            </a:r>
            <a:endParaRPr lang="en-US" sz="2800" dirty="0"/>
          </a:p>
        </p:txBody>
      </p:sp>
      <p:pic>
        <p:nvPicPr>
          <p:cNvPr id="37890" name="Picture 2" descr="C:\Users\James\Documents\Dak\ARDA\Convention Year 2017-2018\Projects\Sharpner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509" y="1752600"/>
            <a:ext cx="6583892" cy="4937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2018 shipment</a:t>
            </a:r>
            <a:br>
              <a:rPr lang="en-US" sz="2800" dirty="0" smtClean="0"/>
            </a:br>
            <a:r>
              <a:rPr lang="en-US" sz="2800" dirty="0" smtClean="0"/>
              <a:t>puzzles</a:t>
            </a:r>
            <a:endParaRPr lang="en-US" sz="2800" dirty="0"/>
          </a:p>
        </p:txBody>
      </p:sp>
      <p:pic>
        <p:nvPicPr>
          <p:cNvPr id="38915" name="Picture 3" descr="C:\Users\James\Documents\Dak\ARDA\Convention Year 2017-2018\Projects\Puzzl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752600"/>
            <a:ext cx="6629399" cy="49720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2018 shipment</a:t>
            </a:r>
            <a:br>
              <a:rPr lang="en-US" sz="2800" dirty="0" smtClean="0"/>
            </a:br>
            <a:r>
              <a:rPr lang="en-US" sz="2800" dirty="0" smtClean="0"/>
              <a:t>encyclopedias</a:t>
            </a:r>
            <a:endParaRPr lang="en-US" sz="2800" dirty="0"/>
          </a:p>
        </p:txBody>
      </p:sp>
      <p:pic>
        <p:nvPicPr>
          <p:cNvPr id="43011" name="Picture 3" descr="C:\Users\James\Downloads\IMG_0066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752600"/>
            <a:ext cx="6629399" cy="49720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2018 shipment</a:t>
            </a:r>
            <a:br>
              <a:rPr lang="en-US" sz="2800" dirty="0" smtClean="0"/>
            </a:br>
            <a:r>
              <a:rPr lang="en-US" sz="2800" dirty="0" smtClean="0"/>
              <a:t>children table &amp; chair</a:t>
            </a:r>
            <a:endParaRPr lang="en-US" sz="2800" dirty="0"/>
          </a:p>
        </p:txBody>
      </p:sp>
      <p:pic>
        <p:nvPicPr>
          <p:cNvPr id="39938" name="Picture 2" descr="C:\Users\James\Downloads\IMG_0086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0108" y="1752600"/>
            <a:ext cx="6634691" cy="49760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2018 shipment</a:t>
            </a:r>
            <a:br>
              <a:rPr lang="en-US" sz="2800" dirty="0" smtClean="0"/>
            </a:br>
            <a:r>
              <a:rPr lang="en-US" sz="2800" dirty="0" smtClean="0"/>
              <a:t>children chairs</a:t>
            </a:r>
            <a:endParaRPr lang="en-US" sz="2800" dirty="0"/>
          </a:p>
        </p:txBody>
      </p:sp>
      <p:pic>
        <p:nvPicPr>
          <p:cNvPr id="40962" name="Picture 2" descr="C:\Users\James\Downloads\IMG_0084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1708" y="1752600"/>
            <a:ext cx="6533091" cy="4899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2018 shipment</a:t>
            </a:r>
            <a:br>
              <a:rPr lang="en-US" sz="2800" dirty="0" smtClean="0"/>
            </a:br>
            <a:r>
              <a:rPr lang="en-US" sz="2800" dirty="0" smtClean="0"/>
              <a:t>encyclopedias</a:t>
            </a:r>
            <a:endParaRPr lang="en-US" sz="2800" dirty="0"/>
          </a:p>
        </p:txBody>
      </p:sp>
      <p:pic>
        <p:nvPicPr>
          <p:cNvPr id="41986" name="Picture 2" descr="C:\Users\James\Downloads\IMG_00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752600"/>
            <a:ext cx="6705599" cy="48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2018 shipment</a:t>
            </a:r>
            <a:br>
              <a:rPr lang="en-US" sz="2800" dirty="0" smtClean="0"/>
            </a:br>
            <a:r>
              <a:rPr lang="en-US" sz="2800" dirty="0" smtClean="0"/>
              <a:t>encyclopedias</a:t>
            </a:r>
            <a:endParaRPr lang="en-US" sz="2800" dirty="0"/>
          </a:p>
        </p:txBody>
      </p:sp>
      <p:pic>
        <p:nvPicPr>
          <p:cNvPr id="41986" name="Picture 2" descr="C:\Users\James\Downloads\IMG_00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752600"/>
            <a:ext cx="6705599" cy="48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846585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arthington community clinic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0" y="1676400"/>
            <a:ext cx="2852737" cy="5071533"/>
          </a:xfrm>
        </p:spPr>
      </p:pic>
    </p:spTree>
    <p:extLst>
      <p:ext uri="{BB962C8B-B14F-4D97-AF65-F5344CB8AC3E}">
        <p14:creationId xmlns:p14="http://schemas.microsoft.com/office/powerpoint/2010/main" xmlns="" val="1418473071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4699</TotalTime>
  <Words>417</Words>
  <Application>Microsoft Office PowerPoint</Application>
  <PresentationFormat>On-screen Show (4:3)</PresentationFormat>
  <Paragraphs>141</Paragraphs>
  <Slides>140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41" baseType="lpstr">
      <vt:lpstr>Apothecary</vt:lpstr>
      <vt:lpstr>arda</vt:lpstr>
      <vt:lpstr>Welcome to arthington</vt:lpstr>
      <vt:lpstr>ARTHINGTON CENTRAL SCHOOL</vt:lpstr>
      <vt:lpstr>THE MAIN CAMPUS</vt:lpstr>
      <vt:lpstr>THE CAMPUS`</vt:lpstr>
      <vt:lpstr>THE CAMPUS`</vt:lpstr>
      <vt:lpstr>THE CAMPUS`</vt:lpstr>
      <vt:lpstr>THE GROWING POPULATION</vt:lpstr>
      <vt:lpstr>DESERVING STUDENTS</vt:lpstr>
      <vt:lpstr>THE OLD KINDERGARDEN BUILDING</vt:lpstr>
      <vt:lpstr>BUILDING CHOSEN FOR RENOVATION</vt:lpstr>
      <vt:lpstr>THE NEW LOOK</vt:lpstr>
      <vt:lpstr>ROOF REPLACED</vt:lpstr>
      <vt:lpstr>THE ROOF NEEDING MORE WORK</vt:lpstr>
      <vt:lpstr>INSIDE THE CLASSROOMS</vt:lpstr>
      <vt:lpstr>THE CLASSROOMS</vt:lpstr>
      <vt:lpstr>MORE CLASSROOM</vt:lpstr>
      <vt:lpstr>MORE OF THE STUDENTS</vt:lpstr>
      <vt:lpstr>Ebola supplies 2014</vt:lpstr>
      <vt:lpstr>More Ebola supplies 2014</vt:lpstr>
      <vt:lpstr>Encouraging prevention during the Ebola crisis</vt:lpstr>
      <vt:lpstr>Washing station in one of the villages</vt:lpstr>
      <vt:lpstr>The road project</vt:lpstr>
      <vt:lpstr>The road project</vt:lpstr>
      <vt:lpstr>The road project</vt:lpstr>
      <vt:lpstr>The road project 2015</vt:lpstr>
      <vt:lpstr>CREATING A READING ROOM</vt:lpstr>
      <vt:lpstr>THE VISUAL</vt:lpstr>
      <vt:lpstr>3D IMAGING</vt:lpstr>
      <vt:lpstr>THE MAKING OF THE READING ROOM</vt:lpstr>
      <vt:lpstr>THE NAME OF THE LIBRARY</vt:lpstr>
      <vt:lpstr>Mrs. Partena laura graham askie</vt:lpstr>
      <vt:lpstr>Cite of the library</vt:lpstr>
      <vt:lpstr>BUILDING THE READING ROOM</vt:lpstr>
      <vt:lpstr>Implementing </vt:lpstr>
      <vt:lpstr>WALLS GOING UP</vt:lpstr>
      <vt:lpstr>NEARING COMPLETION</vt:lpstr>
      <vt:lpstr>Shipment of books</vt:lpstr>
      <vt:lpstr>Finished product</vt:lpstr>
      <vt:lpstr>The P.l.g.a. library</vt:lpstr>
      <vt:lpstr>Faculty in the library</vt:lpstr>
      <vt:lpstr>Backpacks and stuffed animals delivered may 2016</vt:lpstr>
      <vt:lpstr>The library PTA president</vt:lpstr>
      <vt:lpstr>Backpacks delivered in may 2016</vt:lpstr>
      <vt:lpstr>microscopes delivered in may 2016</vt:lpstr>
      <vt:lpstr>microscopes delivered in may 2016</vt:lpstr>
      <vt:lpstr>Educational toys delivered in may 2016</vt:lpstr>
      <vt:lpstr>Educational toys delivered in may 2016</vt:lpstr>
      <vt:lpstr>Book shelf repairs needed</vt:lpstr>
      <vt:lpstr>ceiling repairs needed</vt:lpstr>
      <vt:lpstr>Book shelf treatment</vt:lpstr>
      <vt:lpstr>Ceiling repairs</vt:lpstr>
      <vt:lpstr>Ceiling repairs</vt:lpstr>
      <vt:lpstr>Additional tables &amp; chairs </vt:lpstr>
      <vt:lpstr>Additional table &amp; chairs </vt:lpstr>
      <vt:lpstr>partnership </vt:lpstr>
      <vt:lpstr>KEEP leadership Brenda More – Executive Director </vt:lpstr>
      <vt:lpstr>Library pre-renovation 2018</vt:lpstr>
      <vt:lpstr>KEEP renovation library before</vt:lpstr>
      <vt:lpstr>Library renovation 2018</vt:lpstr>
      <vt:lpstr>Library pre-renovation 2018</vt:lpstr>
      <vt:lpstr>Library pre-renovation 2018</vt:lpstr>
      <vt:lpstr>Library renovation 2018</vt:lpstr>
      <vt:lpstr>Library renovation 2018</vt:lpstr>
      <vt:lpstr>Library renovation 2018</vt:lpstr>
      <vt:lpstr>Library renovation 2018</vt:lpstr>
      <vt:lpstr>Library renovation 2018</vt:lpstr>
      <vt:lpstr>Library renovation 2018</vt:lpstr>
      <vt:lpstr>Library renovation 2018</vt:lpstr>
      <vt:lpstr>Library renovation 2018</vt:lpstr>
      <vt:lpstr>Library renovation 2018</vt:lpstr>
      <vt:lpstr>Library renovation 2018</vt:lpstr>
      <vt:lpstr>Library renovation 2018</vt:lpstr>
      <vt:lpstr>Library renovation 2018</vt:lpstr>
      <vt:lpstr>Library renovation 2018</vt:lpstr>
      <vt:lpstr>Library renovation 2018</vt:lpstr>
      <vt:lpstr>Library renovation 2018</vt:lpstr>
      <vt:lpstr>Library renovation 2018</vt:lpstr>
      <vt:lpstr>Library renovation 2018</vt:lpstr>
      <vt:lpstr>Library renovation  before &amp; after 2018</vt:lpstr>
      <vt:lpstr>Library what next? Right kind of books</vt:lpstr>
      <vt:lpstr>Library what next? Teacher training</vt:lpstr>
      <vt:lpstr>Library what next? Reading assessment</vt:lpstr>
      <vt:lpstr>2018 shipment 15” lenovo  laptop computer</vt:lpstr>
      <vt:lpstr>2018 shipment 15” lenovo  laptop computer/principal</vt:lpstr>
      <vt:lpstr>2018 shipment hp office jet printer</vt:lpstr>
      <vt:lpstr>2018 shipment notebooks</vt:lpstr>
      <vt:lpstr>2018 shipment notebooks</vt:lpstr>
      <vt:lpstr>2018 shipment pencils</vt:lpstr>
      <vt:lpstr>2018 shipment pens</vt:lpstr>
      <vt:lpstr>2018 shipment washable markers</vt:lpstr>
      <vt:lpstr>2018 shipment pencil sharpeners</vt:lpstr>
      <vt:lpstr>2018 shipment puzzles</vt:lpstr>
      <vt:lpstr>2018 shipment encyclopedias</vt:lpstr>
      <vt:lpstr>2018 shipment children table &amp; chair</vt:lpstr>
      <vt:lpstr>2018 shipment children chairs</vt:lpstr>
      <vt:lpstr>2018 shipment encyclopedias</vt:lpstr>
      <vt:lpstr>2018 shipment encyclopedias</vt:lpstr>
      <vt:lpstr>The arthington community clinic</vt:lpstr>
      <vt:lpstr>2018 Christmas Party</vt:lpstr>
      <vt:lpstr>2018 Christmas Party</vt:lpstr>
      <vt:lpstr>2018 Christmas Party</vt:lpstr>
      <vt:lpstr>The main entrance to the clinic</vt:lpstr>
      <vt:lpstr>Inside the clinic</vt:lpstr>
      <vt:lpstr>Ebola center</vt:lpstr>
      <vt:lpstr>The waiting room</vt:lpstr>
      <vt:lpstr>Patients in the waiting room</vt:lpstr>
      <vt:lpstr>Arthington’s mayor</vt:lpstr>
      <vt:lpstr>Doctor’s office</vt:lpstr>
      <vt:lpstr>The recovery room</vt:lpstr>
      <vt:lpstr>Clinical beds</vt:lpstr>
      <vt:lpstr>Inside the clinic</vt:lpstr>
      <vt:lpstr>Drug store</vt:lpstr>
      <vt:lpstr>The drug store</vt:lpstr>
      <vt:lpstr>More drugs</vt:lpstr>
      <vt:lpstr>Doctors’ quarter</vt:lpstr>
      <vt:lpstr>What arthington look like</vt:lpstr>
      <vt:lpstr>ST. PAUL BAPTIST CHURCH</vt:lpstr>
      <vt:lpstr>ST. PAUL BAPTIST CHURCH</vt:lpstr>
      <vt:lpstr>MOUNT CARMEL AME CHURCH</vt:lpstr>
      <vt:lpstr>ST. PAUL BEING REBUILT</vt:lpstr>
      <vt:lpstr>destroyed RESIDENCE</vt:lpstr>
      <vt:lpstr>Destroyed RESIDENCE</vt:lpstr>
      <vt:lpstr>Destroyed RESIDENCE</vt:lpstr>
      <vt:lpstr>Destroyed CITY HALL</vt:lpstr>
      <vt:lpstr>BANANA ORCHIRD </vt:lpstr>
      <vt:lpstr>LOCAL RESIDENTS</vt:lpstr>
      <vt:lpstr>REBUILDING the city hall</vt:lpstr>
      <vt:lpstr>ARTHINGTON’S POLICE STATION</vt:lpstr>
      <vt:lpstr>THE POLICE STATION</vt:lpstr>
      <vt:lpstr>ARTHINGTON MAGISTRIAL COURT</vt:lpstr>
      <vt:lpstr>INSIDE THE COURTROOM</vt:lpstr>
      <vt:lpstr>REBUILDING</vt:lpstr>
      <vt:lpstr>RENOVATION ON THE WAY</vt:lpstr>
      <vt:lpstr>BEAUTY RESIDENCE</vt:lpstr>
      <vt:lpstr>MORE RESIDENCE</vt:lpstr>
      <vt:lpstr>PARTIAL VIEW OF THE HYDRO</vt:lpstr>
      <vt:lpstr>St paul RIVER</vt:lpstr>
      <vt:lpstr>CONSTRUCTION OF THE HYDRO</vt:lpstr>
      <vt:lpstr>THANK YOU!!</vt:lpstr>
    </vt:vector>
  </TitlesOfParts>
  <Company>MCG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ARTHINGTON</dc:title>
  <dc:creator>DOCRUSER</dc:creator>
  <cp:lastModifiedBy>James Flomo Lavala</cp:lastModifiedBy>
  <cp:revision>23</cp:revision>
  <dcterms:created xsi:type="dcterms:W3CDTF">2016-10-18T13:44:06Z</dcterms:created>
  <dcterms:modified xsi:type="dcterms:W3CDTF">2019-01-26T15:04:19Z</dcterms:modified>
</cp:coreProperties>
</file>